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60" r:id="rId2"/>
    <p:sldId id="259" r:id="rId3"/>
    <p:sldId id="269" r:id="rId4"/>
    <p:sldId id="270" r:id="rId5"/>
    <p:sldId id="273" r:id="rId6"/>
    <p:sldId id="267" r:id="rId7"/>
    <p:sldId id="268" r:id="rId8"/>
    <p:sldId id="271" r:id="rId9"/>
    <p:sldId id="257" r:id="rId10"/>
  </p:sldIdLst>
  <p:sldSz cx="6858000" cy="9144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 S" initials="NS" lastIdx="6" clrIdx="0">
    <p:extLst>
      <p:ext uri="{19B8F6BF-5375-455C-9EA6-DF929625EA0E}">
        <p15:presenceInfo xmlns:p15="http://schemas.microsoft.com/office/powerpoint/2012/main" userId="1d30a5f3d6ab6a4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p:cViewPr>
        <p:scale>
          <a:sx n="130" d="100"/>
          <a:sy n="130" d="100"/>
        </p:scale>
        <p:origin x="1046" y="-1666"/>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jp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4C002CC-E2BA-41CA-BDE6-E7BB7463F30E}" type="datetimeFigureOut">
              <a:rPr lang="en-US" smtClean="0"/>
              <a:t>12/14/2018</a:t>
            </a:fld>
            <a:endParaRPr lang="en-US"/>
          </a:p>
        </p:txBody>
      </p:sp>
      <p:sp>
        <p:nvSpPr>
          <p:cNvPr id="4" name="Slide Image Placeholder 3"/>
          <p:cNvSpPr>
            <a:spLocks noGrp="1" noRot="1" noChangeAspect="1"/>
          </p:cNvSpPr>
          <p:nvPr>
            <p:ph type="sldImg" idx="2"/>
          </p:nvPr>
        </p:nvSpPr>
        <p:spPr>
          <a:xfrm>
            <a:off x="2143125" y="685800"/>
            <a:ext cx="257175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21816A4-E228-459D-AC12-879C14B32598}" type="slidenum">
              <a:rPr lang="en-US" smtClean="0"/>
              <a:t>‹#›</a:t>
            </a:fld>
            <a:endParaRPr lang="en-US"/>
          </a:p>
        </p:txBody>
      </p:sp>
    </p:spTree>
    <p:extLst>
      <p:ext uri="{BB962C8B-B14F-4D97-AF65-F5344CB8AC3E}">
        <p14:creationId xmlns:p14="http://schemas.microsoft.com/office/powerpoint/2010/main" val="2682006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B21816A4-E228-459D-AC12-879C14B32598}" type="slidenum">
              <a:rPr lang="en-US" smtClean="0"/>
              <a:t>2</a:t>
            </a:fld>
            <a:endParaRPr lang="en-US"/>
          </a:p>
        </p:txBody>
      </p:sp>
    </p:spTree>
    <p:extLst>
      <p:ext uri="{BB962C8B-B14F-4D97-AF65-F5344CB8AC3E}">
        <p14:creationId xmlns:p14="http://schemas.microsoft.com/office/powerpoint/2010/main" val="24557312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143125" y="685800"/>
            <a:ext cx="2571750" cy="3429000"/>
          </a:xfrm>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3FED858-65C7-45A1-8FE1-9A5B869AA1BA}" type="slidenum">
              <a:rPr lang="en-US" smtClean="0"/>
              <a:t>9</a:t>
            </a:fld>
            <a:endParaRPr lang="en-US"/>
          </a:p>
        </p:txBody>
      </p:sp>
    </p:spTree>
    <p:extLst>
      <p:ext uri="{BB962C8B-B14F-4D97-AF65-F5344CB8AC3E}">
        <p14:creationId xmlns:p14="http://schemas.microsoft.com/office/powerpoint/2010/main" val="1162890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840568"/>
            <a:ext cx="5829300" cy="1960033"/>
          </a:xfrm>
        </p:spPr>
        <p:txBody>
          <a:bodyPr/>
          <a:lstStyle/>
          <a:p>
            <a:r>
              <a:rPr lang="en-US"/>
              <a:t>Click to edit Master title style</a:t>
            </a:r>
          </a:p>
        </p:txBody>
      </p:sp>
      <p:sp>
        <p:nvSpPr>
          <p:cNvPr id="3" name="Subtitle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196018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202786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72050" y="366185"/>
            <a:ext cx="1543050" cy="780203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42900" y="366185"/>
            <a:ext cx="4514850" cy="78020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0268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54719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5875867"/>
            <a:ext cx="5829300" cy="1816100"/>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657C0AD-A7D1-4C63-B435-02D89F2CEA1C}" type="datetimeFigureOut">
              <a:rPr lang="en-US" smtClean="0"/>
              <a:t>12/14/2018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572428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4290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3486150" y="2133601"/>
            <a:ext cx="3028950" cy="603461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657C0AD-A7D1-4C63-B435-02D89F2CEA1C}" type="datetimeFigureOut">
              <a:rPr lang="en-US" smtClean="0"/>
              <a:t>12/14/2018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7761441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657C0AD-A7D1-4C63-B435-02D89F2CEA1C}" type="datetimeFigureOut">
              <a:rPr lang="en-US" smtClean="0"/>
              <a:t>12/14/2018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1111341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657C0AD-A7D1-4C63-B435-02D89F2CEA1C}" type="datetimeFigureOut">
              <a:rPr lang="en-US" smtClean="0"/>
              <a:t>12/14/2018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683362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657C0AD-A7D1-4C63-B435-02D89F2CEA1C}" type="datetimeFigureOut">
              <a:rPr lang="en-US" smtClean="0"/>
              <a:t>12/14/2018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049668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4067"/>
            <a:ext cx="2256235" cy="154940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224099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400800"/>
            <a:ext cx="4114800" cy="755651"/>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657C0AD-A7D1-4C63-B435-02D89F2CEA1C}" type="datetimeFigureOut">
              <a:rPr lang="en-US" smtClean="0"/>
              <a:t>12/14/2018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09946AD-5999-4E99-AEDD-3BF910CA7252}" type="slidenum">
              <a:rPr lang="en-US" smtClean="0"/>
              <a:t>‹#›</a:t>
            </a:fld>
            <a:endParaRPr lang="en-US"/>
          </a:p>
        </p:txBody>
      </p:sp>
    </p:spTree>
    <p:extLst>
      <p:ext uri="{BB962C8B-B14F-4D97-AF65-F5344CB8AC3E}">
        <p14:creationId xmlns:p14="http://schemas.microsoft.com/office/powerpoint/2010/main" val="3886963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1657C0AD-A7D1-4C63-B435-02D89F2CEA1C}" type="datetimeFigureOut">
              <a:rPr lang="en-US" smtClean="0"/>
              <a:t>12/14/2018</a:t>
            </a:fld>
            <a:endParaRPr lang="en-US"/>
          </a:p>
        </p:txBody>
      </p:sp>
      <p:sp>
        <p:nvSpPr>
          <p:cNvPr id="5" name="Footer Placeholder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509946AD-5999-4E99-AEDD-3BF910CA7252}" type="slidenum">
              <a:rPr lang="en-US" smtClean="0"/>
              <a:t>‹#›</a:t>
            </a:fld>
            <a:endParaRPr lang="en-US"/>
          </a:p>
        </p:txBody>
      </p:sp>
    </p:spTree>
    <p:extLst>
      <p:ext uri="{BB962C8B-B14F-4D97-AF65-F5344CB8AC3E}">
        <p14:creationId xmlns:p14="http://schemas.microsoft.com/office/powerpoint/2010/main" val="2902674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7807" y="8001000"/>
            <a:ext cx="6324600" cy="646331"/>
          </a:xfrm>
          <a:prstGeom prst="rect">
            <a:avLst/>
          </a:prstGeom>
        </p:spPr>
        <p:txBody>
          <a:bodyPr wrap="square">
            <a:spAutoFit/>
          </a:bodyPr>
          <a:lstStyle/>
          <a:p>
            <a:r>
              <a:rPr lang="en-US" b="1" dirty="0"/>
              <a:t>Supplemental Data Set 1. Mean of </a:t>
            </a:r>
            <a:r>
              <a:rPr lang="en-US" b="1" i="1" dirty="0"/>
              <a:t>B. cinerea </a:t>
            </a:r>
            <a:r>
              <a:rPr lang="en-US" b="1" dirty="0"/>
              <a:t>lesion size of all isolates across all tomato accessions. </a:t>
            </a:r>
            <a:endParaRPr lang="en-US" dirty="0"/>
          </a:p>
        </p:txBody>
      </p:sp>
      <p:sp>
        <p:nvSpPr>
          <p:cNvPr id="5" name="TextBox 4">
            <a:extLst>
              <a:ext uri="{FF2B5EF4-FFF2-40B4-BE49-F238E27FC236}">
                <a16:creationId xmlns:a16="http://schemas.microsoft.com/office/drawing/2014/main" id="{CEB59130-B1A3-469C-B008-4B080B6A518E}"/>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4243197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p:cNvSpPr/>
          <p:nvPr/>
        </p:nvSpPr>
        <p:spPr>
          <a:xfrm>
            <a:off x="76200" y="2863840"/>
            <a:ext cx="6477000" cy="2031325"/>
          </a:xfrm>
          <a:prstGeom prst="rect">
            <a:avLst/>
          </a:prstGeom>
        </p:spPr>
        <p:txBody>
          <a:bodyPr wrap="square">
            <a:spAutoFit/>
          </a:bodyPr>
          <a:lstStyle/>
          <a:p>
            <a:r>
              <a:rPr lang="en-US" b="1" dirty="0"/>
              <a:t>Supplemental Data Set 2</a:t>
            </a:r>
            <a:r>
              <a:rPr lang="en-US" b="1" baseline="0" dirty="0"/>
              <a:t>. Gene and Function Annotation from T4 GWA Results</a:t>
            </a:r>
          </a:p>
          <a:p>
            <a:r>
              <a:rPr lang="en-US" dirty="0"/>
              <a:t>a</a:t>
            </a:r>
            <a:r>
              <a:rPr lang="en-US" baseline="0" dirty="0"/>
              <a:t>) Genes with significant SNPs from </a:t>
            </a:r>
            <a:r>
              <a:rPr lang="en-US" baseline="0" dirty="0" err="1"/>
              <a:t>bigRR</a:t>
            </a:r>
            <a:r>
              <a:rPr lang="en-US" baseline="0" dirty="0"/>
              <a:t> on T4 for </a:t>
            </a:r>
            <a:r>
              <a:rPr lang="en-US" i="1" baseline="0" dirty="0"/>
              <a:t>Botrytis</a:t>
            </a:r>
            <a:r>
              <a:rPr lang="en-US" baseline="0" dirty="0"/>
              <a:t> virulence in 11 or 12 of the tomato accessions. </a:t>
            </a:r>
          </a:p>
          <a:p>
            <a:r>
              <a:rPr lang="en-US" baseline="0" dirty="0"/>
              <a:t>b) </a:t>
            </a:r>
            <a:r>
              <a:rPr lang="en-US" dirty="0"/>
              <a:t>F</a:t>
            </a:r>
            <a:r>
              <a:rPr lang="en-US" baseline="0" dirty="0"/>
              <a:t>unctional categories significantly overrepresented in genes linked to</a:t>
            </a:r>
            <a:r>
              <a:rPr lang="en-US" i="1" baseline="0" dirty="0"/>
              <a:t> Botrytis </a:t>
            </a:r>
            <a:r>
              <a:rPr lang="en-US" baseline="0" dirty="0"/>
              <a:t>virulence response to tomato domestication by </a:t>
            </a:r>
            <a:r>
              <a:rPr lang="en-US" baseline="0" dirty="0" err="1"/>
              <a:t>bigRR</a:t>
            </a:r>
            <a:r>
              <a:rPr lang="en-US" baseline="0" dirty="0"/>
              <a:t> on T4.</a:t>
            </a:r>
          </a:p>
        </p:txBody>
      </p:sp>
      <p:sp>
        <p:nvSpPr>
          <p:cNvPr id="4" name="TextBox 3">
            <a:extLst>
              <a:ext uri="{FF2B5EF4-FFF2-40B4-BE49-F238E27FC236}">
                <a16:creationId xmlns:a16="http://schemas.microsoft.com/office/drawing/2014/main" id="{AAE7CE75-FA19-4508-82F9-100625407C76}"/>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10926153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6EF92-4D50-4444-BAD5-68895EE7D518}"/>
              </a:ext>
            </a:extLst>
          </p:cNvPr>
          <p:cNvSpPr>
            <a:spLocks noGrp="1"/>
          </p:cNvSpPr>
          <p:nvPr>
            <p:ph idx="1"/>
          </p:nvPr>
        </p:nvSpPr>
        <p:spPr/>
        <p:txBody>
          <a:bodyPr>
            <a:normAutofit/>
          </a:bodyPr>
          <a:lstStyle/>
          <a:p>
            <a:pPr marL="0" indent="0">
              <a:buNone/>
            </a:pPr>
            <a:r>
              <a:rPr lang="en-US" sz="1800" b="1" dirty="0">
                <a:solidFill>
                  <a:prstClr val="black"/>
                </a:solidFill>
              </a:rPr>
              <a:t>Supplemental Data Set 3. Results of single-isolate ANOVA on mixed effect model</a:t>
            </a:r>
          </a:p>
          <a:p>
            <a:pPr marL="0" indent="0">
              <a:buNone/>
            </a:pPr>
            <a:r>
              <a:rPr lang="en-US" sz="1800" dirty="0">
                <a:solidFill>
                  <a:prstClr val="black"/>
                </a:solidFill>
              </a:rPr>
              <a:t>Results of general linear modelling of lesion area within each of the 95 </a:t>
            </a:r>
            <a:r>
              <a:rPr lang="en-US" sz="1800" i="1" dirty="0">
                <a:solidFill>
                  <a:prstClr val="black"/>
                </a:solidFill>
              </a:rPr>
              <a:t>B. cinerea </a:t>
            </a:r>
            <a:r>
              <a:rPr lang="en-US" sz="1800" dirty="0">
                <a:solidFill>
                  <a:prstClr val="black"/>
                </a:solidFill>
              </a:rPr>
              <a:t>isolates are shown. The terms are as follows; Domestication is wild tomato, </a:t>
            </a:r>
            <a:r>
              <a:rPr lang="en-US" sz="1800" i="1" dirty="0">
                <a:solidFill>
                  <a:prstClr val="black"/>
                </a:solidFill>
              </a:rPr>
              <a:t>S. </a:t>
            </a:r>
            <a:r>
              <a:rPr lang="en-US" sz="1800" i="1" dirty="0" err="1">
                <a:solidFill>
                  <a:prstClr val="black"/>
                </a:solidFill>
              </a:rPr>
              <a:t>pimpinellifolium</a:t>
            </a:r>
            <a:r>
              <a:rPr lang="en-US" sz="1800" dirty="0">
                <a:solidFill>
                  <a:prstClr val="black"/>
                </a:solidFill>
              </a:rPr>
              <a:t>, versus domesticated tomato, </a:t>
            </a:r>
            <a:r>
              <a:rPr lang="en-US" sz="1800" i="1" dirty="0">
                <a:solidFill>
                  <a:prstClr val="black"/>
                </a:solidFill>
              </a:rPr>
              <a:t>S. </a:t>
            </a:r>
            <a:r>
              <a:rPr lang="en-US" sz="1800" i="1" dirty="0" err="1">
                <a:solidFill>
                  <a:prstClr val="black"/>
                </a:solidFill>
              </a:rPr>
              <a:t>lycopersicum</a:t>
            </a:r>
            <a:r>
              <a:rPr lang="en-US" sz="1800" dirty="0">
                <a:solidFill>
                  <a:prstClr val="black"/>
                </a:solidFill>
              </a:rPr>
              <a:t>, Plant is 12 tomato genotypes nested within their respective domestication groupings, Experiment tests the random effect of 2 independent replicate experiments. The Chi squared value, degrees of freedom, p-value, and FDR-corrected p-value are shown for each fixed effect term in each isolate model.</a:t>
            </a:r>
          </a:p>
        </p:txBody>
      </p:sp>
      <p:sp>
        <p:nvSpPr>
          <p:cNvPr id="5" name="TextBox 4">
            <a:extLst>
              <a:ext uri="{FF2B5EF4-FFF2-40B4-BE49-F238E27FC236}">
                <a16:creationId xmlns:a16="http://schemas.microsoft.com/office/drawing/2014/main" id="{0CFF7A3F-EE81-4496-B63B-0A0BB719C56A}"/>
              </a:ext>
            </a:extLst>
          </p:cNvPr>
          <p:cNvSpPr txBox="1"/>
          <p:nvPr/>
        </p:nvSpPr>
        <p:spPr>
          <a:xfrm>
            <a:off x="2273261" y="685800"/>
            <a:ext cx="2082878" cy="369332"/>
          </a:xfrm>
          <a:prstGeom prst="rect">
            <a:avLst/>
          </a:prstGeom>
          <a:noFill/>
        </p:spPr>
        <p:txBody>
          <a:bodyPr wrap="none" rtlCol="0">
            <a:spAutoFit/>
          </a:bodyPr>
          <a:lstStyle/>
          <a:p>
            <a:r>
              <a:rPr lang="en-US" dirty="0"/>
              <a:t>See separate .</a:t>
            </a:r>
            <a:r>
              <a:rPr lang="en-US" dirty="0" err="1"/>
              <a:t>xls</a:t>
            </a:r>
            <a:r>
              <a:rPr lang="en-US" dirty="0"/>
              <a:t> file</a:t>
            </a:r>
          </a:p>
        </p:txBody>
      </p:sp>
    </p:spTree>
    <p:extLst>
      <p:ext uri="{BB962C8B-B14F-4D97-AF65-F5344CB8AC3E}">
        <p14:creationId xmlns:p14="http://schemas.microsoft.com/office/powerpoint/2010/main" val="32314966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3F6EF92-4D50-4444-BAD5-68895EE7D518}"/>
              </a:ext>
            </a:extLst>
          </p:cNvPr>
          <p:cNvSpPr>
            <a:spLocks noGrp="1"/>
          </p:cNvSpPr>
          <p:nvPr>
            <p:ph idx="1"/>
          </p:nvPr>
        </p:nvSpPr>
        <p:spPr>
          <a:xfrm>
            <a:off x="228600" y="4038600"/>
            <a:ext cx="6172200" cy="6034617"/>
          </a:xfrm>
        </p:spPr>
        <p:txBody>
          <a:bodyPr/>
          <a:lstStyle/>
          <a:p>
            <a:pPr marL="0" indent="0">
              <a:buNone/>
            </a:pPr>
            <a:r>
              <a:rPr lang="en-US" sz="1800" b="1" dirty="0">
                <a:solidFill>
                  <a:prstClr val="black"/>
                </a:solidFill>
              </a:rPr>
              <a:t>Supplemental Table 1. Results of ANOVA following removal of domestication-associated isolates</a:t>
            </a:r>
          </a:p>
          <a:p>
            <a:pPr marL="0" indent="0">
              <a:buNone/>
            </a:pPr>
            <a:r>
              <a:rPr lang="en-US" sz="1800" dirty="0">
                <a:solidFill>
                  <a:prstClr val="black"/>
                </a:solidFill>
              </a:rPr>
              <a:t>Results of general linear modelling of lesion area for 12 tomato accessions by 93 </a:t>
            </a:r>
            <a:r>
              <a:rPr lang="en-US" sz="1800" i="1" dirty="0">
                <a:solidFill>
                  <a:prstClr val="black"/>
                </a:solidFill>
              </a:rPr>
              <a:t>B. cinerea </a:t>
            </a:r>
            <a:r>
              <a:rPr lang="en-US" sz="1800" dirty="0">
                <a:solidFill>
                  <a:prstClr val="black"/>
                </a:solidFill>
              </a:rPr>
              <a:t>isolates is shown (R lme4 package version 1.1-18-1;(Bates, </a:t>
            </a:r>
            <a:r>
              <a:rPr lang="en-US" sz="1800" dirty="0" err="1">
                <a:solidFill>
                  <a:prstClr val="black"/>
                </a:solidFill>
              </a:rPr>
              <a:t>Maechler</a:t>
            </a:r>
            <a:r>
              <a:rPr lang="en-US" sz="1800" dirty="0">
                <a:solidFill>
                  <a:prstClr val="black"/>
                </a:solidFill>
              </a:rPr>
              <a:t> et al. 2015)). This analysis includes the full 95 isolate sample, without the two domestication-associated isolates (Fd2, Rose). The terms are as follows; Isolate is the 93 </a:t>
            </a:r>
            <a:r>
              <a:rPr lang="en-US" sz="1800" i="1" dirty="0">
                <a:solidFill>
                  <a:prstClr val="black"/>
                </a:solidFill>
              </a:rPr>
              <a:t>B. cinerea </a:t>
            </a:r>
            <a:r>
              <a:rPr lang="en-US" sz="1800" dirty="0">
                <a:solidFill>
                  <a:prstClr val="black"/>
                </a:solidFill>
              </a:rPr>
              <a:t>isolates, Domestication is wild tomato, </a:t>
            </a:r>
            <a:r>
              <a:rPr lang="en-US" sz="1800" i="1" dirty="0">
                <a:solidFill>
                  <a:prstClr val="black"/>
                </a:solidFill>
              </a:rPr>
              <a:t>S. </a:t>
            </a:r>
            <a:r>
              <a:rPr lang="en-US" sz="1800" i="1" dirty="0" err="1">
                <a:solidFill>
                  <a:prstClr val="black"/>
                </a:solidFill>
              </a:rPr>
              <a:t>pimpinellifolium</a:t>
            </a:r>
            <a:r>
              <a:rPr lang="en-US" sz="1800" dirty="0">
                <a:solidFill>
                  <a:prstClr val="black"/>
                </a:solidFill>
              </a:rPr>
              <a:t>, versus domesticated tomato, </a:t>
            </a:r>
            <a:r>
              <a:rPr lang="en-US" sz="1800" i="1" dirty="0">
                <a:solidFill>
                  <a:prstClr val="black"/>
                </a:solidFill>
              </a:rPr>
              <a:t>S. </a:t>
            </a:r>
            <a:r>
              <a:rPr lang="en-US" sz="1800" i="1" dirty="0" err="1">
                <a:solidFill>
                  <a:prstClr val="black"/>
                </a:solidFill>
              </a:rPr>
              <a:t>lycopersicum</a:t>
            </a:r>
            <a:r>
              <a:rPr lang="en-US" sz="1800" dirty="0">
                <a:solidFill>
                  <a:prstClr val="black"/>
                </a:solidFill>
              </a:rPr>
              <a:t>, Plant is 12 tomato genotypes nested within their respective domestication groupings, Experiment tests the random effect of 2 independent replicate experiments. The nested random effects of whole plant sampled, leaf sampled, and leaflet pair are included. In addition, interactions of these factors are tested (:). The degrees of freedom and p-value are shown. For fixed effects, the type II sum of squares and F-value are shown, and for random effects the likelihood ratio test statistic (LRT) is shown.</a:t>
            </a:r>
            <a:endParaRPr lang="en-US" dirty="0"/>
          </a:p>
        </p:txBody>
      </p:sp>
      <p:graphicFrame>
        <p:nvGraphicFramePr>
          <p:cNvPr id="2" name="Table 1">
            <a:extLst>
              <a:ext uri="{FF2B5EF4-FFF2-40B4-BE49-F238E27FC236}">
                <a16:creationId xmlns:a16="http://schemas.microsoft.com/office/drawing/2014/main" id="{981943EB-9336-4641-9E75-CD3D53277C29}"/>
              </a:ext>
            </a:extLst>
          </p:cNvPr>
          <p:cNvGraphicFramePr>
            <a:graphicFrameLocks noGrp="1"/>
          </p:cNvGraphicFramePr>
          <p:nvPr>
            <p:extLst>
              <p:ext uri="{D42A27DB-BD31-4B8C-83A1-F6EECF244321}">
                <p14:modId xmlns:p14="http://schemas.microsoft.com/office/powerpoint/2010/main" val="2410686051"/>
              </p:ext>
            </p:extLst>
          </p:nvPr>
        </p:nvGraphicFramePr>
        <p:xfrm>
          <a:off x="342898" y="1066800"/>
          <a:ext cx="6172203" cy="2140397"/>
        </p:xfrm>
        <a:graphic>
          <a:graphicData uri="http://schemas.openxmlformats.org/drawingml/2006/table">
            <a:tbl>
              <a:tblPr>
                <a:tableStyleId>{5C22544A-7EE6-4342-B048-85BDC9FD1C3A}</a:tableStyleId>
              </a:tblPr>
              <a:tblGrid>
                <a:gridCol w="1319336">
                  <a:extLst>
                    <a:ext uri="{9D8B030D-6E8A-4147-A177-3AD203B41FA5}">
                      <a16:colId xmlns:a16="http://schemas.microsoft.com/office/drawing/2014/main" val="1977309594"/>
                    </a:ext>
                  </a:extLst>
                </a:gridCol>
                <a:gridCol w="550680">
                  <a:extLst>
                    <a:ext uri="{9D8B030D-6E8A-4147-A177-3AD203B41FA5}">
                      <a16:colId xmlns:a16="http://schemas.microsoft.com/office/drawing/2014/main" val="604911536"/>
                    </a:ext>
                  </a:extLst>
                </a:gridCol>
                <a:gridCol w="550680">
                  <a:extLst>
                    <a:ext uri="{9D8B030D-6E8A-4147-A177-3AD203B41FA5}">
                      <a16:colId xmlns:a16="http://schemas.microsoft.com/office/drawing/2014/main" val="794346827"/>
                    </a:ext>
                  </a:extLst>
                </a:gridCol>
                <a:gridCol w="665406">
                  <a:extLst>
                    <a:ext uri="{9D8B030D-6E8A-4147-A177-3AD203B41FA5}">
                      <a16:colId xmlns:a16="http://schemas.microsoft.com/office/drawing/2014/main" val="1398019553"/>
                    </a:ext>
                  </a:extLst>
                </a:gridCol>
                <a:gridCol w="435954">
                  <a:extLst>
                    <a:ext uri="{9D8B030D-6E8A-4147-A177-3AD203B41FA5}">
                      <a16:colId xmlns:a16="http://schemas.microsoft.com/office/drawing/2014/main" val="1720400476"/>
                    </a:ext>
                  </a:extLst>
                </a:gridCol>
                <a:gridCol w="630846">
                  <a:extLst>
                    <a:ext uri="{9D8B030D-6E8A-4147-A177-3AD203B41FA5}">
                      <a16:colId xmlns:a16="http://schemas.microsoft.com/office/drawing/2014/main" val="1177701861"/>
                    </a:ext>
                  </a:extLst>
                </a:gridCol>
                <a:gridCol w="470514">
                  <a:extLst>
                    <a:ext uri="{9D8B030D-6E8A-4147-A177-3AD203B41FA5}">
                      <a16:colId xmlns:a16="http://schemas.microsoft.com/office/drawing/2014/main" val="1706208841"/>
                    </a:ext>
                  </a:extLst>
                </a:gridCol>
                <a:gridCol w="998107">
                  <a:extLst>
                    <a:ext uri="{9D8B030D-6E8A-4147-A177-3AD203B41FA5}">
                      <a16:colId xmlns:a16="http://schemas.microsoft.com/office/drawing/2014/main" val="4280507512"/>
                    </a:ext>
                  </a:extLst>
                </a:gridCol>
                <a:gridCol w="550680">
                  <a:extLst>
                    <a:ext uri="{9D8B030D-6E8A-4147-A177-3AD203B41FA5}">
                      <a16:colId xmlns:a16="http://schemas.microsoft.com/office/drawing/2014/main" val="1383286604"/>
                    </a:ext>
                  </a:extLst>
                </a:gridCol>
              </a:tblGrid>
              <a:tr h="308610">
                <a:tc>
                  <a:txBody>
                    <a:bodyPr/>
                    <a:lstStyle/>
                    <a:p>
                      <a:pPr algn="l" fontAlgn="b"/>
                      <a:r>
                        <a:rPr lang="en-US" sz="1000" u="none" strike="noStrike">
                          <a:effectLst/>
                        </a:rPr>
                        <a:t>Fixed Effect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genetic variance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SS</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F value</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p</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Mean lesion area:</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57463432"/>
                  </a:ext>
                </a:extLst>
              </a:tr>
              <a:tr h="166351">
                <a:tc>
                  <a:txBody>
                    <a:bodyPr/>
                    <a:lstStyle/>
                    <a:p>
                      <a:pPr algn="l" fontAlgn="b"/>
                      <a:r>
                        <a:rPr lang="en-US" sz="1000" u="none" strike="noStrike">
                          <a:effectLst/>
                        </a:rPr>
                        <a:t>Isolate</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13.5</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36.5</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1.7</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0.009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Domesticated</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0.725</a:t>
                      </a:r>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69684060"/>
                  </a:ext>
                </a:extLst>
              </a:tr>
              <a:tr h="166351">
                <a:tc>
                  <a:txBody>
                    <a:bodyPr/>
                    <a:lstStyle/>
                    <a:p>
                      <a:pPr algn="l" fontAlgn="b"/>
                      <a:r>
                        <a:rPr lang="en-US" sz="1000" u="none" strike="noStrike">
                          <a:effectLst/>
                        </a:rPr>
                        <a:t>Domestication</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13.4</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0.0008</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Wild</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0.62</a:t>
                      </a:r>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3281331449"/>
                  </a:ext>
                </a:extLst>
              </a:tr>
              <a:tr h="166351">
                <a:tc>
                  <a:txBody>
                    <a:bodyPr/>
                    <a:lstStyle/>
                    <a:p>
                      <a:pPr algn="l" fontAlgn="b"/>
                      <a:r>
                        <a:rPr lang="en-US" sz="1000" u="none" strike="noStrike">
                          <a:effectLst/>
                        </a:rPr>
                        <a:t>Domest/Plant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15.2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41.1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17</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4.3 x 10</a:t>
                      </a:r>
                      <a:r>
                        <a:rPr lang="en-US" sz="1000" u="none" strike="noStrike" baseline="30000" dirty="0">
                          <a:effectLst/>
                        </a:rPr>
                        <a:t>-11</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946574916"/>
                  </a:ext>
                </a:extLst>
              </a:tr>
              <a:tr h="166351">
                <a:tc>
                  <a:txBody>
                    <a:bodyPr/>
                    <a:lstStyle/>
                    <a:p>
                      <a:pPr algn="l" fontAlgn="b"/>
                      <a:r>
                        <a:rPr lang="en-US" sz="1000" u="none" strike="noStrike">
                          <a:effectLst/>
                        </a:rPr>
                        <a:t>Iso:Domest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5.7</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15.3</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0.7</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0.99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591347271"/>
                  </a:ext>
                </a:extLst>
              </a:tr>
              <a:tr h="166351">
                <a:tc>
                  <a:txBody>
                    <a:bodyPr/>
                    <a:lstStyle/>
                    <a:p>
                      <a:pPr algn="l" fontAlgn="b"/>
                      <a:r>
                        <a:rPr lang="en-US" sz="1000" u="none" strike="noStrike">
                          <a:effectLst/>
                        </a:rPr>
                        <a:t>Iso:Domest/Plant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64.4</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173.8</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0.8</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920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45146175"/>
                  </a:ext>
                </a:extLst>
              </a:tr>
              <a:tr h="166351">
                <a:tc>
                  <a:txBody>
                    <a:bodyPr/>
                    <a:lstStyle/>
                    <a:p>
                      <a:pPr algn="l" fontAlgn="b"/>
                      <a:r>
                        <a:rPr lang="en-US" sz="1000" u="none" strike="noStrike">
                          <a:effectLst/>
                        </a:rPr>
                        <a:t>Random Effect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LRT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DF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dirty="0">
                          <a:effectLst/>
                        </a:rPr>
                        <a:t>p</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354975181"/>
                  </a:ext>
                </a:extLst>
              </a:tr>
              <a:tr h="166351">
                <a:tc>
                  <a:txBody>
                    <a:bodyPr/>
                    <a:lstStyle/>
                    <a:p>
                      <a:pPr algn="l" fontAlgn="b"/>
                      <a:r>
                        <a:rPr lang="en-US" sz="1000" u="none" strike="noStrike">
                          <a:effectLst/>
                        </a:rPr>
                        <a:t>1 | Experiment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134.3</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&lt; 2.0 x 10</a:t>
                      </a:r>
                      <a:r>
                        <a:rPr lang="en-US" sz="1000" u="none" strike="noStrike" baseline="30000" dirty="0">
                          <a:effectLst/>
                        </a:rPr>
                        <a:t>-16</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989444571"/>
                  </a:ext>
                </a:extLst>
              </a:tr>
              <a:tr h="166351">
                <a:tc>
                  <a:txBody>
                    <a:bodyPr/>
                    <a:lstStyle/>
                    <a:p>
                      <a:pPr algn="l" fontAlgn="b"/>
                      <a:r>
                        <a:rPr lang="en-US" sz="1000" u="none" strike="noStrike">
                          <a:effectLst/>
                        </a:rPr>
                        <a:t>1 | Whole Plant</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0.029</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0.86</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449436280"/>
                  </a:ext>
                </a:extLst>
              </a:tr>
              <a:tr h="166351">
                <a:tc>
                  <a:txBody>
                    <a:bodyPr/>
                    <a:lstStyle/>
                    <a:p>
                      <a:pPr algn="l" fontAlgn="b"/>
                      <a:r>
                        <a:rPr lang="en-US" sz="1000" u="none" strike="noStrike">
                          <a:effectLst/>
                        </a:rPr>
                        <a:t>1 | WP/Leaf</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24.4</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7.7 x </a:t>
                      </a:r>
                      <a:r>
                        <a:rPr lang="en-US" sz="1000" u="none" strike="noStrike" baseline="0" dirty="0">
                          <a:effectLst/>
                        </a:rPr>
                        <a:t>10</a:t>
                      </a:r>
                      <a:r>
                        <a:rPr lang="en-US" sz="1000" u="none" strike="noStrike" baseline="30000" dirty="0">
                          <a:effectLst/>
                        </a:rPr>
                        <a:t>-7</a:t>
                      </a:r>
                      <a:endParaRPr lang="en-US" sz="1000" b="0" i="0" u="none" strike="noStrike" baseline="0"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2993393499"/>
                  </a:ext>
                </a:extLst>
              </a:tr>
              <a:tr h="166351">
                <a:tc>
                  <a:txBody>
                    <a:bodyPr/>
                    <a:lstStyle/>
                    <a:p>
                      <a:pPr algn="l" fontAlgn="b"/>
                      <a:r>
                        <a:rPr lang="en-US" sz="1000" u="none" strike="noStrike">
                          <a:effectLst/>
                        </a:rPr>
                        <a:t>1 | WP/Leaf/Leaflet Pair</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0</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1</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1366805304"/>
                  </a:ext>
                </a:extLst>
              </a:tr>
              <a:tr h="166351">
                <a:tc>
                  <a:txBody>
                    <a:bodyPr/>
                    <a:lstStyle/>
                    <a:p>
                      <a:pPr algn="l" fontAlgn="b"/>
                      <a:r>
                        <a:rPr lang="en-US" sz="1000" u="none" strike="noStrike">
                          <a:effectLst/>
                        </a:rPr>
                        <a:t>1 | Exp:Iso</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308.6</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a:effectLst/>
                        </a:rPr>
                        <a:t>1</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r" fontAlgn="b"/>
                      <a:r>
                        <a:rPr lang="en-US" sz="1000" u="none" strike="noStrike" dirty="0">
                          <a:effectLst/>
                        </a:rPr>
                        <a:t>&lt; 2.0 x 10</a:t>
                      </a:r>
                      <a:r>
                        <a:rPr lang="en-US" sz="1000" u="none" strike="noStrike" baseline="30000" dirty="0">
                          <a:effectLst/>
                        </a:rPr>
                        <a:t>-16</a:t>
                      </a:r>
                      <a:endParaRPr lang="en-US" sz="1000" b="0" i="0" u="none" strike="noStrike" dirty="0">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r>
                        <a:rPr lang="en-US" sz="1000" u="none" strike="noStrike">
                          <a:effectLst/>
                        </a:rPr>
                        <a:t> </a:t>
                      </a:r>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a:solidFill>
                          <a:srgbClr val="000000"/>
                        </a:solidFill>
                        <a:effectLst/>
                        <a:latin typeface="Calibri" panose="020F0502020204030204" pitchFamily="34" charset="0"/>
                      </a:endParaRPr>
                    </a:p>
                  </a:txBody>
                  <a:tcPr marL="5736" marR="5736" marT="5736" marB="0" anchor="b"/>
                </a:tc>
                <a:tc>
                  <a:txBody>
                    <a:bodyPr/>
                    <a:lstStyle/>
                    <a:p>
                      <a:pPr algn="l" fontAlgn="b"/>
                      <a:endParaRPr lang="en-US" sz="1000" b="0" i="0" u="none" strike="noStrike" dirty="0">
                        <a:solidFill>
                          <a:srgbClr val="000000"/>
                        </a:solidFill>
                        <a:effectLst/>
                        <a:latin typeface="Calibri" panose="020F0502020204030204" pitchFamily="34" charset="0"/>
                      </a:endParaRPr>
                    </a:p>
                  </a:txBody>
                  <a:tcPr marL="5736" marR="5736" marT="5736" marB="0" anchor="b"/>
                </a:tc>
                <a:extLst>
                  <a:ext uri="{0D108BD9-81ED-4DB2-BD59-A6C34878D82A}">
                    <a16:rowId xmlns:a16="http://schemas.microsoft.com/office/drawing/2014/main" val="3861833117"/>
                  </a:ext>
                </a:extLst>
              </a:tr>
            </a:tbl>
          </a:graphicData>
        </a:graphic>
      </p:graphicFrame>
    </p:spTree>
    <p:extLst>
      <p:ext uri="{BB962C8B-B14F-4D97-AF65-F5344CB8AC3E}">
        <p14:creationId xmlns:p14="http://schemas.microsoft.com/office/powerpoint/2010/main" val="7042757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A20AEF23-DE45-4B20-A5E4-DACFC844F931}"/>
              </a:ext>
            </a:extLst>
          </p:cNvPr>
          <p:cNvGrpSpPr/>
          <p:nvPr/>
        </p:nvGrpSpPr>
        <p:grpSpPr>
          <a:xfrm>
            <a:off x="0" y="2286000"/>
            <a:ext cx="6875585" cy="7088326"/>
            <a:chOff x="0" y="2286000"/>
            <a:chExt cx="6875585" cy="7088326"/>
          </a:xfrm>
        </p:grpSpPr>
        <p:sp>
          <p:nvSpPr>
            <p:cNvPr id="5" name="Rectangle 4">
              <a:extLst>
                <a:ext uri="{FF2B5EF4-FFF2-40B4-BE49-F238E27FC236}">
                  <a16:creationId xmlns:a16="http://schemas.microsoft.com/office/drawing/2014/main" id="{D515A1DD-6198-4B77-A157-F24B78D74BA9}"/>
                </a:ext>
              </a:extLst>
            </p:cNvPr>
            <p:cNvSpPr/>
            <p:nvPr/>
          </p:nvSpPr>
          <p:spPr>
            <a:xfrm>
              <a:off x="17585" y="7620000"/>
              <a:ext cx="6858000" cy="1754326"/>
            </a:xfrm>
            <a:prstGeom prst="rect">
              <a:avLst/>
            </a:prstGeom>
          </p:spPr>
          <p:txBody>
            <a:bodyPr wrap="square">
              <a:spAutoFit/>
            </a:bodyPr>
            <a:lstStyle/>
            <a:p>
              <a:r>
                <a:rPr lang="en-US" b="1" dirty="0"/>
                <a:t>Supplemental Figure 1. Allele frequency spectrum of </a:t>
              </a:r>
              <a:r>
                <a:rPr lang="en-US" b="1" i="1" dirty="0"/>
                <a:t>B. cinerea </a:t>
              </a:r>
              <a:r>
                <a:rPr lang="en-US" b="1" dirty="0"/>
                <a:t>SNPs.</a:t>
              </a:r>
            </a:p>
            <a:p>
              <a:r>
                <a:rPr lang="en-US" dirty="0"/>
                <a:t>Minor allele frequency is calculated across 97 isolates including our GWA population, at 1,048,575 SNPs including the 272,672 used in our analysis. This is supportive background information on the SNP variation used to calculate  Figure 4.</a:t>
              </a:r>
            </a:p>
            <a:p>
              <a:endParaRPr lang="en-US" b="1" dirty="0"/>
            </a:p>
          </p:txBody>
        </p:sp>
        <p:pic>
          <p:nvPicPr>
            <p:cNvPr id="3" name="Picture 2">
              <a:extLst>
                <a:ext uri="{FF2B5EF4-FFF2-40B4-BE49-F238E27FC236}">
                  <a16:creationId xmlns:a16="http://schemas.microsoft.com/office/drawing/2014/main" id="{7925AD79-215B-4BE8-8234-601FD0F65C45}"/>
                </a:ext>
              </a:extLst>
            </p:cNvPr>
            <p:cNvPicPr>
              <a:picLocks noChangeAspect="1"/>
            </p:cNvPicPr>
            <p:nvPr/>
          </p:nvPicPr>
          <p:blipFill>
            <a:blip r:embed="rId2"/>
            <a:stretch>
              <a:fillRect/>
            </a:stretch>
          </p:blipFill>
          <p:spPr>
            <a:xfrm>
              <a:off x="0" y="2286000"/>
              <a:ext cx="6858000" cy="4572000"/>
            </a:xfrm>
            <a:prstGeom prst="rect">
              <a:avLst/>
            </a:prstGeom>
          </p:spPr>
        </p:pic>
        <p:sp>
          <p:nvSpPr>
            <p:cNvPr id="6" name="Rectangle 5">
              <a:extLst>
                <a:ext uri="{FF2B5EF4-FFF2-40B4-BE49-F238E27FC236}">
                  <a16:creationId xmlns:a16="http://schemas.microsoft.com/office/drawing/2014/main" id="{850CFC73-DF4F-42FF-AFA1-98D89933A328}"/>
                </a:ext>
              </a:extLst>
            </p:cNvPr>
            <p:cNvSpPr/>
            <p:nvPr/>
          </p:nvSpPr>
          <p:spPr>
            <a:xfrm>
              <a:off x="706967" y="6510867"/>
              <a:ext cx="3048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BD562CDC-2FA3-4DB9-928F-DB4F0924D69A}"/>
                </a:ext>
              </a:extLst>
            </p:cNvPr>
            <p:cNvSpPr/>
            <p:nvPr/>
          </p:nvSpPr>
          <p:spPr>
            <a:xfrm>
              <a:off x="817031" y="6468535"/>
              <a:ext cx="152400" cy="152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a:solidFill>
                    <a:schemeClr val="tx1"/>
                  </a:solidFill>
                  <a:latin typeface="Arial" panose="020B0604020202020204" pitchFamily="34" charset="0"/>
                  <a:cs typeface="Arial" panose="020B0604020202020204" pitchFamily="34" charset="0"/>
                </a:rPr>
                <a:t>0</a:t>
              </a:r>
            </a:p>
          </p:txBody>
        </p:sp>
        <p:sp>
          <p:nvSpPr>
            <p:cNvPr id="13" name="Rectangle 12">
              <a:extLst>
                <a:ext uri="{FF2B5EF4-FFF2-40B4-BE49-F238E27FC236}">
                  <a16:creationId xmlns:a16="http://schemas.microsoft.com/office/drawing/2014/main" id="{66AF14E5-7BE3-4B4A-A5A3-271B2FE7029E}"/>
                </a:ext>
              </a:extLst>
            </p:cNvPr>
            <p:cNvSpPr/>
            <p:nvPr/>
          </p:nvSpPr>
          <p:spPr>
            <a:xfrm>
              <a:off x="196030" y="2439516"/>
              <a:ext cx="372264" cy="3886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E9990B7-8005-47A6-A257-9D941644EC10}"/>
                </a:ext>
              </a:extLst>
            </p:cNvPr>
            <p:cNvSpPr txBox="1"/>
            <p:nvPr/>
          </p:nvSpPr>
          <p:spPr>
            <a:xfrm>
              <a:off x="125970" y="2384716"/>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4 x 10</a:t>
              </a:r>
              <a:r>
                <a:rPr lang="en-US" sz="900" baseline="30000" dirty="0">
                  <a:latin typeface="Arial" panose="020B0604020202020204" pitchFamily="34" charset="0"/>
                  <a:cs typeface="Arial" panose="020B0604020202020204" pitchFamily="34" charset="0"/>
                </a:rPr>
                <a:t>5</a:t>
              </a:r>
            </a:p>
          </p:txBody>
        </p:sp>
        <p:sp>
          <p:nvSpPr>
            <p:cNvPr id="8" name="TextBox 7">
              <a:extLst>
                <a:ext uri="{FF2B5EF4-FFF2-40B4-BE49-F238E27FC236}">
                  <a16:creationId xmlns:a16="http://schemas.microsoft.com/office/drawing/2014/main" id="{4B4ED803-6029-4105-B34B-C31B325200C0}"/>
                </a:ext>
              </a:extLst>
            </p:cNvPr>
            <p:cNvSpPr txBox="1"/>
            <p:nvPr/>
          </p:nvSpPr>
          <p:spPr>
            <a:xfrm>
              <a:off x="117234" y="3329352"/>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3 x 10</a:t>
              </a:r>
              <a:r>
                <a:rPr lang="en-US" sz="900" baseline="30000" dirty="0">
                  <a:latin typeface="Arial" panose="020B0604020202020204" pitchFamily="34" charset="0"/>
                  <a:cs typeface="Arial" panose="020B0604020202020204" pitchFamily="34" charset="0"/>
                </a:rPr>
                <a:t>5</a:t>
              </a:r>
            </a:p>
          </p:txBody>
        </p:sp>
        <p:sp>
          <p:nvSpPr>
            <p:cNvPr id="9" name="TextBox 8">
              <a:extLst>
                <a:ext uri="{FF2B5EF4-FFF2-40B4-BE49-F238E27FC236}">
                  <a16:creationId xmlns:a16="http://schemas.microsoft.com/office/drawing/2014/main" id="{E76C7865-9502-4D54-9CF8-24EBD1191256}"/>
                </a:ext>
              </a:extLst>
            </p:cNvPr>
            <p:cNvSpPr txBox="1"/>
            <p:nvPr/>
          </p:nvSpPr>
          <p:spPr>
            <a:xfrm>
              <a:off x="117234" y="4267200"/>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2 x 10</a:t>
              </a:r>
              <a:r>
                <a:rPr lang="en-US" sz="900" baseline="30000" dirty="0">
                  <a:latin typeface="Arial" panose="020B0604020202020204" pitchFamily="34" charset="0"/>
                  <a:cs typeface="Arial" panose="020B0604020202020204" pitchFamily="34" charset="0"/>
                </a:rPr>
                <a:t>5</a:t>
              </a:r>
            </a:p>
          </p:txBody>
        </p:sp>
        <p:sp>
          <p:nvSpPr>
            <p:cNvPr id="10" name="TextBox 9">
              <a:extLst>
                <a:ext uri="{FF2B5EF4-FFF2-40B4-BE49-F238E27FC236}">
                  <a16:creationId xmlns:a16="http://schemas.microsoft.com/office/drawing/2014/main" id="{BC16EB42-6A12-4219-B9FD-2D34A777918B}"/>
                </a:ext>
              </a:extLst>
            </p:cNvPr>
            <p:cNvSpPr txBox="1"/>
            <p:nvPr/>
          </p:nvSpPr>
          <p:spPr>
            <a:xfrm>
              <a:off x="117234" y="5205048"/>
              <a:ext cx="54213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1 x 10</a:t>
              </a:r>
              <a:r>
                <a:rPr lang="en-US" sz="900" baseline="30000" dirty="0">
                  <a:latin typeface="Arial" panose="020B0604020202020204" pitchFamily="34" charset="0"/>
                  <a:cs typeface="Arial" panose="020B0604020202020204" pitchFamily="34" charset="0"/>
                </a:rPr>
                <a:t>5</a:t>
              </a:r>
            </a:p>
          </p:txBody>
        </p:sp>
        <p:sp>
          <p:nvSpPr>
            <p:cNvPr id="12" name="TextBox 11">
              <a:extLst>
                <a:ext uri="{FF2B5EF4-FFF2-40B4-BE49-F238E27FC236}">
                  <a16:creationId xmlns:a16="http://schemas.microsoft.com/office/drawing/2014/main" id="{83E8DE00-446F-47D4-8B4A-EBC320DBFE7B}"/>
                </a:ext>
              </a:extLst>
            </p:cNvPr>
            <p:cNvSpPr txBox="1"/>
            <p:nvPr/>
          </p:nvSpPr>
          <p:spPr>
            <a:xfrm>
              <a:off x="390124" y="6148752"/>
              <a:ext cx="248786"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0</a:t>
              </a:r>
              <a:endParaRPr lang="en-US" sz="900" baseline="300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6779884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01647BF9-AC5C-402A-8ECE-9FCDB9167647}"/>
              </a:ext>
            </a:extLst>
          </p:cNvPr>
          <p:cNvGrpSpPr/>
          <p:nvPr/>
        </p:nvGrpSpPr>
        <p:grpSpPr>
          <a:xfrm>
            <a:off x="2209800" y="0"/>
            <a:ext cx="2883932" cy="9144000"/>
            <a:chOff x="2209800" y="0"/>
            <a:chExt cx="2883932" cy="9144000"/>
          </a:xfrm>
        </p:grpSpPr>
        <p:grpSp>
          <p:nvGrpSpPr>
            <p:cNvPr id="3" name="Group 2">
              <a:extLst>
                <a:ext uri="{FF2B5EF4-FFF2-40B4-BE49-F238E27FC236}">
                  <a16:creationId xmlns:a16="http://schemas.microsoft.com/office/drawing/2014/main" id="{1D9B0D50-2244-4D80-B00F-B9D402020FC0}"/>
                </a:ext>
              </a:extLst>
            </p:cNvPr>
            <p:cNvGrpSpPr/>
            <p:nvPr/>
          </p:nvGrpSpPr>
          <p:grpSpPr>
            <a:xfrm>
              <a:off x="2209800" y="0"/>
              <a:ext cx="2362200" cy="9144000"/>
              <a:chOff x="2209800" y="0"/>
              <a:chExt cx="2362200" cy="9144000"/>
            </a:xfrm>
          </p:grpSpPr>
          <p:pic>
            <p:nvPicPr>
              <p:cNvPr id="10" name="Picture 9">
                <a:extLst>
                  <a:ext uri="{FF2B5EF4-FFF2-40B4-BE49-F238E27FC236}">
                    <a16:creationId xmlns:a16="http://schemas.microsoft.com/office/drawing/2014/main" id="{59A17060-B583-4DDA-ADE4-22FC35D4D5DC}"/>
                  </a:ext>
                </a:extLst>
              </p:cNvPr>
              <p:cNvPicPr>
                <a:picLocks noChangeAspect="1"/>
              </p:cNvPicPr>
              <p:nvPr/>
            </p:nvPicPr>
            <p:blipFill>
              <a:blip r:embed="rId2"/>
              <a:stretch>
                <a:fillRect/>
              </a:stretch>
            </p:blipFill>
            <p:spPr>
              <a:xfrm>
                <a:off x="2286000" y="0"/>
                <a:ext cx="2286000" cy="9144000"/>
              </a:xfrm>
              <a:prstGeom prst="rect">
                <a:avLst/>
              </a:prstGeom>
            </p:spPr>
          </p:pic>
          <p:sp>
            <p:nvSpPr>
              <p:cNvPr id="2" name="Rectangle 1">
                <a:extLst>
                  <a:ext uri="{FF2B5EF4-FFF2-40B4-BE49-F238E27FC236}">
                    <a16:creationId xmlns:a16="http://schemas.microsoft.com/office/drawing/2014/main" id="{D2C9A61D-AA05-40D3-AE6E-FE4DB66EDFFE}"/>
                  </a:ext>
                </a:extLst>
              </p:cNvPr>
              <p:cNvSpPr/>
              <p:nvPr/>
            </p:nvSpPr>
            <p:spPr>
              <a:xfrm>
                <a:off x="2209800" y="4419600"/>
                <a:ext cx="228600" cy="457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a:extLst>
                <a:ext uri="{FF2B5EF4-FFF2-40B4-BE49-F238E27FC236}">
                  <a16:creationId xmlns:a16="http://schemas.microsoft.com/office/drawing/2014/main" id="{41CB5AC6-C20B-4264-AA36-FB82A58C7C19}"/>
                </a:ext>
              </a:extLst>
            </p:cNvPr>
            <p:cNvSpPr txBox="1"/>
            <p:nvPr/>
          </p:nvSpPr>
          <p:spPr>
            <a:xfrm rot="5400000">
              <a:off x="3872916" y="4128084"/>
              <a:ext cx="2072299" cy="369332"/>
            </a:xfrm>
            <a:prstGeom prst="rect">
              <a:avLst/>
            </a:prstGeom>
            <a:noFill/>
          </p:spPr>
          <p:txBody>
            <a:bodyPr wrap="none" rtlCol="0">
              <a:spAutoFit/>
            </a:bodyPr>
            <a:lstStyle/>
            <a:p>
              <a:r>
                <a:rPr lang="en-US" dirty="0"/>
                <a:t>Cluster Dendrogram</a:t>
              </a:r>
            </a:p>
          </p:txBody>
        </p:sp>
        <p:sp>
          <p:nvSpPr>
            <p:cNvPr id="5" name="Rectangle 4">
              <a:extLst>
                <a:ext uri="{FF2B5EF4-FFF2-40B4-BE49-F238E27FC236}">
                  <a16:creationId xmlns:a16="http://schemas.microsoft.com/office/drawing/2014/main" id="{0C98E771-2B24-49B1-B514-CE1C515638D0}"/>
                </a:ext>
              </a:extLst>
            </p:cNvPr>
            <p:cNvSpPr/>
            <p:nvPr/>
          </p:nvSpPr>
          <p:spPr>
            <a:xfrm>
              <a:off x="4419600" y="4343400"/>
              <a:ext cx="152400" cy="609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8327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B14FCE7-5A20-4115-B27E-AABC00B56D5F}"/>
              </a:ext>
            </a:extLst>
          </p:cNvPr>
          <p:cNvSpPr/>
          <p:nvPr/>
        </p:nvSpPr>
        <p:spPr>
          <a:xfrm>
            <a:off x="381000" y="4114799"/>
            <a:ext cx="4762500" cy="4524315"/>
          </a:xfrm>
          <a:prstGeom prst="rect">
            <a:avLst/>
          </a:prstGeom>
        </p:spPr>
        <p:txBody>
          <a:bodyPr wrap="square">
            <a:spAutoFit/>
          </a:bodyPr>
          <a:lstStyle/>
          <a:p>
            <a:r>
              <a:rPr lang="en-US" b="1" dirty="0"/>
              <a:t>Supplemental Figure 2. Genetic distance between selected tomato accessions. </a:t>
            </a:r>
            <a:r>
              <a:rPr lang="en-US" dirty="0"/>
              <a:t>Pairwise Euclidean distances between 426 wild and domesticated tomato accessions in the </a:t>
            </a:r>
            <a:r>
              <a:rPr lang="en-US" dirty="0" err="1"/>
              <a:t>SolCAP</a:t>
            </a:r>
            <a:r>
              <a:rPr lang="en-US" dirty="0"/>
              <a:t> diversity panel calculated from Infinium SNP genotyping at 7,720 loci (Sim 2012). Clustering is by R </a:t>
            </a:r>
            <a:r>
              <a:rPr lang="en-US" dirty="0" err="1"/>
              <a:t>hclust's</a:t>
            </a:r>
            <a:r>
              <a:rPr lang="en-US" dirty="0"/>
              <a:t> default UPGMA method. </a:t>
            </a:r>
            <a:r>
              <a:rPr lang="en-US" i="1" dirty="0"/>
              <a:t>S. </a:t>
            </a:r>
            <a:r>
              <a:rPr lang="en-US" i="1" dirty="0" err="1"/>
              <a:t>pimpinellifolium</a:t>
            </a:r>
            <a:r>
              <a:rPr lang="en-US" dirty="0"/>
              <a:t> accessions in the current study are marked with orange stars, </a:t>
            </a:r>
            <a:r>
              <a:rPr lang="en-US" i="1" dirty="0"/>
              <a:t>S. </a:t>
            </a:r>
            <a:r>
              <a:rPr lang="en-US" i="1" dirty="0" err="1"/>
              <a:t>lycopersicum</a:t>
            </a:r>
            <a:r>
              <a:rPr lang="en-US" dirty="0"/>
              <a:t> accessions in the current study are marked with blue stars. All of the wild </a:t>
            </a:r>
            <a:r>
              <a:rPr lang="en-US" i="1" dirty="0"/>
              <a:t>S. </a:t>
            </a:r>
            <a:r>
              <a:rPr lang="en-US" i="1" dirty="0" err="1"/>
              <a:t>pimpinellifolium</a:t>
            </a:r>
            <a:r>
              <a:rPr lang="en-US" i="1" dirty="0"/>
              <a:t> </a:t>
            </a:r>
            <a:r>
              <a:rPr lang="en-US" dirty="0"/>
              <a:t>included in this panel cluster with our 3 accessions. Mean ± SE of lesion size of </a:t>
            </a:r>
            <a:r>
              <a:rPr lang="en-US" i="1" dirty="0"/>
              <a:t>B. cinerea</a:t>
            </a:r>
            <a:r>
              <a:rPr lang="en-US" dirty="0"/>
              <a:t> across the full study is included for each accession. This supports the tomato accession summary in Figure 2.</a:t>
            </a:r>
          </a:p>
        </p:txBody>
      </p:sp>
    </p:spTree>
    <p:extLst>
      <p:ext uri="{BB962C8B-B14F-4D97-AF65-F5344CB8AC3E}">
        <p14:creationId xmlns:p14="http://schemas.microsoft.com/office/powerpoint/2010/main" val="27009496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515A1DD-6198-4B77-A157-F24B78D74BA9}"/>
              </a:ext>
            </a:extLst>
          </p:cNvPr>
          <p:cNvSpPr/>
          <p:nvPr/>
        </p:nvSpPr>
        <p:spPr>
          <a:xfrm>
            <a:off x="0" y="7389674"/>
            <a:ext cx="6858000" cy="1754326"/>
          </a:xfrm>
          <a:prstGeom prst="rect">
            <a:avLst/>
          </a:prstGeom>
        </p:spPr>
        <p:txBody>
          <a:bodyPr wrap="square">
            <a:spAutoFit/>
          </a:bodyPr>
          <a:lstStyle/>
          <a:p>
            <a:r>
              <a:rPr lang="en-US" b="1" dirty="0"/>
              <a:t>Supplemental Figure 3. Correlation between B. cinerea lesion size on tomato and on A. thaliana. </a:t>
            </a:r>
            <a:r>
              <a:rPr lang="en-US" dirty="0"/>
              <a:t>Lesion size of 94 of our </a:t>
            </a:r>
            <a:r>
              <a:rPr lang="en-US" i="1" dirty="0"/>
              <a:t>B. cinerea</a:t>
            </a:r>
            <a:r>
              <a:rPr lang="en-US" dirty="0"/>
              <a:t> isolates</a:t>
            </a:r>
            <a:r>
              <a:rPr lang="en-US" i="1" dirty="0"/>
              <a:t> </a:t>
            </a:r>
            <a:r>
              <a:rPr lang="en-US" dirty="0"/>
              <a:t>on tomato was weakly correlated with lesion size on </a:t>
            </a:r>
            <a:r>
              <a:rPr lang="en-US" i="1" dirty="0"/>
              <a:t>A. thaliana</a:t>
            </a:r>
            <a:r>
              <a:rPr lang="en-US" dirty="0"/>
              <a:t> from previous studies (Zhang 2017); both on domesticated tomato (r=0.247, p= 0.003) and on wild tomato (r=0.301, p= 0.016). This supports lesion size variation across species in Figure 3.</a:t>
            </a:r>
            <a:endParaRPr lang="en-US" b="1" dirty="0"/>
          </a:p>
        </p:txBody>
      </p:sp>
      <p:pic>
        <p:nvPicPr>
          <p:cNvPr id="7" name="Picture 6">
            <a:extLst>
              <a:ext uri="{FF2B5EF4-FFF2-40B4-BE49-F238E27FC236}">
                <a16:creationId xmlns:a16="http://schemas.microsoft.com/office/drawing/2014/main" id="{5731AAF2-9003-4F99-8AA2-48AEAA11378F}"/>
              </a:ext>
            </a:extLst>
          </p:cNvPr>
          <p:cNvPicPr>
            <a:picLocks noChangeAspect="1"/>
          </p:cNvPicPr>
          <p:nvPr/>
        </p:nvPicPr>
        <p:blipFill>
          <a:blip r:embed="rId2"/>
          <a:stretch>
            <a:fillRect/>
          </a:stretch>
        </p:blipFill>
        <p:spPr>
          <a:xfrm>
            <a:off x="533400" y="0"/>
            <a:ext cx="5410200" cy="7213600"/>
          </a:xfrm>
          <a:prstGeom prst="rect">
            <a:avLst/>
          </a:prstGeom>
        </p:spPr>
      </p:pic>
    </p:spTree>
    <p:extLst>
      <p:ext uri="{BB962C8B-B14F-4D97-AF65-F5344CB8AC3E}">
        <p14:creationId xmlns:p14="http://schemas.microsoft.com/office/powerpoint/2010/main" val="3165365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2514600"/>
            <a:ext cx="3429000" cy="4524315"/>
          </a:xfrm>
          <a:prstGeom prst="rect">
            <a:avLst/>
          </a:prstGeom>
        </p:spPr>
        <p:txBody>
          <a:bodyPr>
            <a:spAutoFit/>
          </a:bodyPr>
          <a:lstStyle/>
          <a:p>
            <a:r>
              <a:rPr lang="en-US" b="1" dirty="0"/>
              <a:t>Supplemental Figure 4. Rank order plot of </a:t>
            </a:r>
            <a:r>
              <a:rPr lang="en-US" b="1" i="1" dirty="0"/>
              <a:t>B. cinerea </a:t>
            </a:r>
            <a:r>
              <a:rPr lang="en-US" b="1" dirty="0"/>
              <a:t>lesion size on two tomato genotypes. </a:t>
            </a:r>
            <a:endParaRPr lang="en-US" dirty="0"/>
          </a:p>
          <a:p>
            <a:r>
              <a:rPr lang="en-US" dirty="0"/>
              <a:t>Each</a:t>
            </a:r>
            <a:r>
              <a:rPr lang="en-US" i="1" dirty="0"/>
              <a:t> B. cinerea </a:t>
            </a:r>
            <a:r>
              <a:rPr lang="en-US" dirty="0"/>
              <a:t>isolate is a straight line tracing mean lesion size on LA1547 to mean on LA0410, the two host genotypes with the most pronounced effect on the rank order of isolates by lesion size (Wilcoxon signed-rank test with FDR-correction, p = 3.33 x 10</a:t>
            </a:r>
            <a:r>
              <a:rPr lang="en-US" baseline="30000" dirty="0"/>
              <a:t>-17</a:t>
            </a:r>
            <a:r>
              <a:rPr lang="en-US" dirty="0"/>
              <a:t>, Table 2). This supports the mild domestication pattern observed in Figure 3, and the pairwise domestication effect of Table 2.</a:t>
            </a:r>
          </a:p>
          <a:p>
            <a:endParaRPr lang="en-US" dirty="0"/>
          </a:p>
        </p:txBody>
      </p:sp>
      <p:grpSp>
        <p:nvGrpSpPr>
          <p:cNvPr id="4" name="Group 3">
            <a:extLst>
              <a:ext uri="{FF2B5EF4-FFF2-40B4-BE49-F238E27FC236}">
                <a16:creationId xmlns:a16="http://schemas.microsoft.com/office/drawing/2014/main" id="{9AC6538C-E0C4-477B-BBB8-8E37E124A175}"/>
              </a:ext>
            </a:extLst>
          </p:cNvPr>
          <p:cNvGrpSpPr/>
          <p:nvPr/>
        </p:nvGrpSpPr>
        <p:grpSpPr>
          <a:xfrm>
            <a:off x="2" y="140677"/>
            <a:ext cx="2033588" cy="2145323"/>
            <a:chOff x="2" y="140677"/>
            <a:chExt cx="2033588" cy="2145323"/>
          </a:xfrm>
        </p:grpSpPr>
        <p:pic>
          <p:nvPicPr>
            <p:cNvPr id="4098" name="Picture 2" descr="C:\Users\nesoltis\Documents\Projects\BcSolGWAS\paper\plots\FigR5\FigR5_Sl_LesionSize_IntMean_wilcoxtop.tif"/>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 y="140677"/>
              <a:ext cx="2033588" cy="2145323"/>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92209FE-5CD2-4366-8B05-EE0F7177F902}"/>
                </a:ext>
              </a:extLst>
            </p:cNvPr>
            <p:cNvSpPr/>
            <p:nvPr/>
          </p:nvSpPr>
          <p:spPr>
            <a:xfrm>
              <a:off x="186264" y="1905000"/>
              <a:ext cx="152400" cy="2286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2065335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24403</TotalTime>
  <Words>864</Words>
  <Application>Microsoft Office PowerPoint</Application>
  <PresentationFormat>On-screen Show (4:3)</PresentationFormat>
  <Paragraphs>103</Paragraphs>
  <Slides>9</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University of California, Davis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Nicole Soltis</dc:creator>
  <cp:lastModifiedBy>N S</cp:lastModifiedBy>
  <cp:revision>86</cp:revision>
  <dcterms:created xsi:type="dcterms:W3CDTF">2018-01-09T00:51:21Z</dcterms:created>
  <dcterms:modified xsi:type="dcterms:W3CDTF">2018-12-15T00:07:58Z</dcterms:modified>
</cp:coreProperties>
</file>